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78" r:id="rId2"/>
  </p:sldIdLst>
  <p:sldSz cx="12192000" cy="6858000"/>
  <p:notesSz cx="6797675" cy="987425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DE1"/>
    <a:srgbClr val="D9D9D9"/>
    <a:srgbClr val="B51C12"/>
    <a:srgbClr val="FCEBCC"/>
    <a:srgbClr val="EDECE5"/>
    <a:srgbClr val="EF9C00"/>
    <a:srgbClr val="A5A07B"/>
    <a:srgbClr val="F9EDEC"/>
    <a:srgbClr val="F5E2E0"/>
    <a:srgbClr val="F3D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7" autoAdjust="0"/>
    <p:restoredTop sz="89880" autoAdjust="0"/>
  </p:normalViewPr>
  <p:slideViewPr>
    <p:cSldViewPr snapToGrid="0" snapToObjects="1">
      <p:cViewPr varScale="1">
        <p:scale>
          <a:sx n="142" d="100"/>
          <a:sy n="142" d="100"/>
        </p:scale>
        <p:origin x="942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496" y="-172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analysis discussed here concludes that there exists a </a:t>
            </a:r>
            <a:r>
              <a:rPr lang="en-US" dirty="0"/>
              <a:t>bidirectional relationship between depression and chronic illnesses.</a:t>
            </a:r>
            <a:r>
              <a:rPr lang="en-US" baseline="30000" dirty="0"/>
              <a:t>[</a:t>
            </a:r>
            <a:r>
              <a:rPr lang="en-US" baseline="30000" dirty="0" err="1"/>
              <a:t>Voinov</a:t>
            </a:r>
            <a:r>
              <a:rPr lang="en-US" baseline="30000" dirty="0"/>
              <a:t> et al., 2013]</a:t>
            </a:r>
            <a:r>
              <a:rPr lang="en-US" dirty="0"/>
              <a:t> 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r>
              <a:rPr lang="en-GB" dirty="0" err="1"/>
              <a:t>Voinov</a:t>
            </a:r>
            <a:r>
              <a:rPr lang="en-GB" dirty="0"/>
              <a:t> B, Richie WD, Bailey RK. Depression and chronic diseases: it is time for a synergistic mental health and primary care approach. Prim Care Companion CNS </a:t>
            </a:r>
            <a:r>
              <a:rPr lang="en-GB" dirty="0" err="1"/>
              <a:t>Disord</a:t>
            </a:r>
            <a:r>
              <a:rPr lang="en-GB" dirty="0"/>
              <a:t> 2013; 15 (2): PCC.12r01468.</a:t>
            </a:r>
          </a:p>
          <a:p>
            <a:endParaRPr lang="en-GB" dirty="0"/>
          </a:p>
          <a:p>
            <a:r>
              <a:rPr lang="en-GB" dirty="0"/>
              <a:t>Other references used on slide:</a:t>
            </a:r>
          </a:p>
          <a:p>
            <a:r>
              <a:rPr lang="en-GB" dirty="0"/>
              <a:t>American Psychiatric Association. Diagnostic and Statistical Manual of Mental Disorders. Fifth Edition (DSM-5™). © American Psychiatric Association, 2013.</a:t>
            </a:r>
          </a:p>
          <a:p>
            <a:r>
              <a:rPr lang="en-GB" dirty="0"/>
              <a:t>Buckley PF, Miller BJ, Lehrer DS, Castle DJ. Psychiatric comorbidities and schizophrenia. </a:t>
            </a:r>
            <a:r>
              <a:rPr lang="en-GB" dirty="0" err="1"/>
              <a:t>Schizophr</a:t>
            </a:r>
            <a:r>
              <a:rPr lang="en-GB" dirty="0"/>
              <a:t> Bull 2009; 35 (2): 383–402.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789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174292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2528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26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40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8246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969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792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209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29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3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1121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986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340625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805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943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0496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4530607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5241713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93126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8544124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768081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042409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643740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206639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0114987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49550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2617975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6233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7911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770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50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5111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481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109631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7560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3B6E54-C7F4-4420-BD10-B73DAC6EFA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</a:t>
            </a:r>
          </a:p>
          <a:p>
            <a:endParaRPr lang="en-GB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C7E611-D302-4BC5-B7B8-FEE08E3C6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Prevalence of MDD in patients with chronic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AC811-3174-46EC-8CFF-A649B685AB71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1500" dirty="0"/>
              <a:t>Depression is comorbid with many conditions, with low mood sometimes representing a natural reaction to any disabling condition</a:t>
            </a:r>
            <a:r>
              <a:rPr lang="en-GB" sz="1500" baseline="30000" dirty="0"/>
              <a:t>1-3</a:t>
            </a:r>
            <a:endParaRPr lang="en-GB" sz="1500" dirty="0"/>
          </a:p>
          <a:p>
            <a:pPr>
              <a:lnSpc>
                <a:spcPct val="100000"/>
              </a:lnSpc>
            </a:pPr>
            <a:r>
              <a:rPr lang="en-GB" sz="1500" dirty="0"/>
              <a:t>A systematic literature review, covering the period 1992–2012, examined the evidence for MDD in various chronic conditions</a:t>
            </a:r>
            <a:r>
              <a:rPr lang="en-GB" sz="1500" baseline="30000" dirty="0"/>
              <a:t>3</a:t>
            </a:r>
            <a:endParaRPr lang="en-GB" sz="1500" dirty="0"/>
          </a:p>
          <a:p>
            <a:pPr>
              <a:lnSpc>
                <a:spcPct val="100000"/>
              </a:lnSpc>
            </a:pPr>
            <a:r>
              <a:rPr lang="en-GB" sz="1500" dirty="0"/>
              <a:t>They found robust evidence for a relationship between various chronic conditions and MDD, as shown in the graph</a:t>
            </a:r>
            <a:r>
              <a:rPr lang="en-GB" sz="1500" baseline="30000" dirty="0"/>
              <a:t>3</a:t>
            </a:r>
          </a:p>
          <a:p>
            <a:pPr>
              <a:lnSpc>
                <a:spcPct val="100000"/>
              </a:lnSpc>
            </a:pPr>
            <a:r>
              <a:rPr lang="en-US" sz="1500" dirty="0"/>
              <a:t>Depression appears to negatively contribute to the development of chronic illnesses, just as chronic illnesses negatively affect the prognosis of depression</a:t>
            </a:r>
            <a:r>
              <a:rPr lang="en-US" sz="1500" baseline="30000" dirty="0"/>
              <a:t>3</a:t>
            </a:r>
          </a:p>
          <a:p>
            <a:pPr>
              <a:lnSpc>
                <a:spcPct val="100000"/>
              </a:lnSpc>
            </a:pPr>
            <a:r>
              <a:rPr lang="en-US" sz="1500" dirty="0"/>
              <a:t>These results reinforce, in the authors’ minds, the need for a synergistic approach to the treatment of depression that takes into account all the needs of the patient</a:t>
            </a:r>
            <a:r>
              <a:rPr lang="en-US" sz="1500" baseline="30000" dirty="0"/>
              <a:t>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CF3511-4DEB-41F8-9215-4EDE762983C8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Prevalence of depression in chronic illnesses</a:t>
            </a:r>
            <a:r>
              <a:rPr lang="en-US" sz="1600" b="1" baseline="30000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endParaRPr lang="en-GB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2B33EF-9423-4C5B-B358-3410BF8020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MDD=major depressive disorder</a:t>
            </a:r>
          </a:p>
          <a:p>
            <a:r>
              <a:rPr lang="en-GB" dirty="0"/>
              <a:t>APA. DSM-5. 2013</a:t>
            </a:r>
          </a:p>
          <a:p>
            <a:r>
              <a:rPr lang="en-GB" dirty="0"/>
              <a:t>Buckley et al. </a:t>
            </a:r>
            <a:r>
              <a:rPr lang="en-GB" dirty="0" err="1"/>
              <a:t>Schizophr</a:t>
            </a:r>
            <a:r>
              <a:rPr lang="en-GB" dirty="0"/>
              <a:t> Bull 2009;35(2):383–402</a:t>
            </a:r>
          </a:p>
          <a:p>
            <a:r>
              <a:rPr lang="en-GB" dirty="0" err="1"/>
              <a:t>Voinov</a:t>
            </a:r>
            <a:r>
              <a:rPr lang="en-GB" dirty="0"/>
              <a:t> et al. Prim Care Companion CNS </a:t>
            </a:r>
            <a:r>
              <a:rPr lang="en-GB" dirty="0" err="1"/>
              <a:t>Disord</a:t>
            </a:r>
            <a:r>
              <a:rPr lang="en-GB" dirty="0"/>
              <a:t> 2013;15(2):PCC.12r01468</a:t>
            </a:r>
            <a:endParaRPr lang="en-GB" b="1" dirty="0"/>
          </a:p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60323-72C9-493A-AAA0-B66543697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2C431CF-F2B7-461C-885B-44C927764C90}"/>
              </a:ext>
            </a:extLst>
          </p:cNvPr>
          <p:cNvSpPr/>
          <p:nvPr/>
        </p:nvSpPr>
        <p:spPr>
          <a:xfrm>
            <a:off x="6497515" y="4892199"/>
            <a:ext cx="4856284" cy="762655"/>
          </a:xfrm>
          <a:prstGeom prst="roundRect">
            <a:avLst>
              <a:gd name="adj" fmla="val 13263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dirty="0"/>
              <a:t>A range of chronic conditions appear to increase the risk of MDD</a:t>
            </a:r>
            <a:r>
              <a:rPr lang="en-GB" sz="2000" baseline="30000" dirty="0"/>
              <a:t>3</a:t>
            </a:r>
            <a:endParaRPr lang="en-GB" sz="20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43580C-682B-4958-A3C7-850FFF822549}"/>
              </a:ext>
            </a:extLst>
          </p:cNvPr>
          <p:cNvSpPr/>
          <p:nvPr/>
        </p:nvSpPr>
        <p:spPr>
          <a:xfrm rot="16200000">
            <a:off x="8657631" y="2784989"/>
            <a:ext cx="314711" cy="29846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F822BC-CBE0-4675-9DD7-F2899B68EE03}"/>
              </a:ext>
            </a:extLst>
          </p:cNvPr>
          <p:cNvSpPr/>
          <p:nvPr/>
        </p:nvSpPr>
        <p:spPr>
          <a:xfrm rot="16200000">
            <a:off x="7284328" y="3742858"/>
            <a:ext cx="909850" cy="47401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C09382F-E3FB-4458-9C4A-1D8888FC715A}"/>
              </a:ext>
            </a:extLst>
          </p:cNvPr>
          <p:cNvSpPr/>
          <p:nvPr/>
        </p:nvSpPr>
        <p:spPr>
          <a:xfrm rot="16200000">
            <a:off x="7958040" y="3692530"/>
            <a:ext cx="1010506" cy="47401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FD7464-9FD2-4DFB-A811-E8CCF0ED5D9A}"/>
              </a:ext>
            </a:extLst>
          </p:cNvPr>
          <p:cNvSpPr/>
          <p:nvPr/>
        </p:nvSpPr>
        <p:spPr>
          <a:xfrm rot="16200000">
            <a:off x="8431465" y="3441915"/>
            <a:ext cx="1511736" cy="47401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C520AA2-B581-4AAE-9A81-F0E9D8442764}"/>
              </a:ext>
            </a:extLst>
          </p:cNvPr>
          <p:cNvSpPr/>
          <p:nvPr/>
        </p:nvSpPr>
        <p:spPr>
          <a:xfrm rot="16200000">
            <a:off x="8897701" y="3184110"/>
            <a:ext cx="2027346" cy="47401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6229E9-90BF-4563-BD14-11B8312B1D96}"/>
              </a:ext>
            </a:extLst>
          </p:cNvPr>
          <p:cNvCxnSpPr>
            <a:cxnSpLocks/>
          </p:cNvCxnSpPr>
          <p:nvPr/>
        </p:nvCxnSpPr>
        <p:spPr>
          <a:xfrm>
            <a:off x="7249791" y="4433652"/>
            <a:ext cx="306371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37D9898-CA32-4258-8FD1-3B5772C45DDE}"/>
              </a:ext>
            </a:extLst>
          </p:cNvPr>
          <p:cNvCxnSpPr>
            <a:cxnSpLocks/>
          </p:cNvCxnSpPr>
          <p:nvPr/>
        </p:nvCxnSpPr>
        <p:spPr>
          <a:xfrm>
            <a:off x="7313318" y="2061060"/>
            <a:ext cx="0" cy="24442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9992974-4D35-425C-93AA-F390FB1F3FF3}"/>
              </a:ext>
            </a:extLst>
          </p:cNvPr>
          <p:cNvCxnSpPr/>
          <p:nvPr/>
        </p:nvCxnSpPr>
        <p:spPr>
          <a:xfrm rot="16200000">
            <a:off x="7280682" y="4058710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C17E6B-0732-4097-B804-F5798F73FB8A}"/>
              </a:ext>
            </a:extLst>
          </p:cNvPr>
          <p:cNvCxnSpPr/>
          <p:nvPr/>
        </p:nvCxnSpPr>
        <p:spPr>
          <a:xfrm rot="16200000">
            <a:off x="7280682" y="3719768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99A088-1B20-4050-91BA-C5499D747820}"/>
              </a:ext>
            </a:extLst>
          </p:cNvPr>
          <p:cNvCxnSpPr/>
          <p:nvPr/>
        </p:nvCxnSpPr>
        <p:spPr>
          <a:xfrm rot="16200000">
            <a:off x="7280682" y="3380826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A8B0CCB-AD60-4E2B-A21F-DF5DC3F6D96E}"/>
              </a:ext>
            </a:extLst>
          </p:cNvPr>
          <p:cNvCxnSpPr/>
          <p:nvPr/>
        </p:nvCxnSpPr>
        <p:spPr>
          <a:xfrm rot="16200000">
            <a:off x="7280682" y="3041885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831DC08-6F71-464F-B34C-B29B6F8DD52B}"/>
              </a:ext>
            </a:extLst>
          </p:cNvPr>
          <p:cNvCxnSpPr/>
          <p:nvPr/>
        </p:nvCxnSpPr>
        <p:spPr>
          <a:xfrm rot="16200000">
            <a:off x="7280682" y="2702943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5271B8C-70B2-4B71-99B8-66B2767F83CD}"/>
              </a:ext>
            </a:extLst>
          </p:cNvPr>
          <p:cNvCxnSpPr/>
          <p:nvPr/>
        </p:nvCxnSpPr>
        <p:spPr>
          <a:xfrm rot="16200000">
            <a:off x="7280682" y="2364002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8AEB91D-6905-4908-93B2-BD82C0CC55FA}"/>
              </a:ext>
            </a:extLst>
          </p:cNvPr>
          <p:cNvCxnSpPr/>
          <p:nvPr/>
        </p:nvCxnSpPr>
        <p:spPr>
          <a:xfrm rot="16200000">
            <a:off x="7280682" y="2025060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032338-BB9B-479B-85DE-4DA3DECD628A}"/>
              </a:ext>
            </a:extLst>
          </p:cNvPr>
          <p:cNvCxnSpPr>
            <a:cxnSpLocks/>
          </p:cNvCxnSpPr>
          <p:nvPr/>
        </p:nvCxnSpPr>
        <p:spPr>
          <a:xfrm>
            <a:off x="9561585" y="4433650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642B864-CEBE-463F-8ECA-65E674AB8F05}"/>
              </a:ext>
            </a:extLst>
          </p:cNvPr>
          <p:cNvCxnSpPr>
            <a:cxnSpLocks/>
          </p:cNvCxnSpPr>
          <p:nvPr/>
        </p:nvCxnSpPr>
        <p:spPr>
          <a:xfrm>
            <a:off x="8817780" y="4433650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1491F79-EEFE-4EF7-9DF2-38D640E6C39C}"/>
              </a:ext>
            </a:extLst>
          </p:cNvPr>
          <p:cNvCxnSpPr>
            <a:cxnSpLocks/>
          </p:cNvCxnSpPr>
          <p:nvPr/>
        </p:nvCxnSpPr>
        <p:spPr>
          <a:xfrm>
            <a:off x="8073975" y="4433650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7912741-4825-447C-9C77-4B20366A8CB4}"/>
              </a:ext>
            </a:extLst>
          </p:cNvPr>
          <p:cNvCxnSpPr>
            <a:cxnSpLocks/>
          </p:cNvCxnSpPr>
          <p:nvPr/>
        </p:nvCxnSpPr>
        <p:spPr>
          <a:xfrm>
            <a:off x="10307992" y="4433650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356B2CF-C6D9-48E8-BA59-83516095EA63}"/>
              </a:ext>
            </a:extLst>
          </p:cNvPr>
          <p:cNvSpPr txBox="1"/>
          <p:nvPr/>
        </p:nvSpPr>
        <p:spPr>
          <a:xfrm rot="16200000">
            <a:off x="7286280" y="3832103"/>
            <a:ext cx="891591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Diabetes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92AC4E-11BF-4DB1-B8E7-4A81805E5B47}"/>
              </a:ext>
            </a:extLst>
          </p:cNvPr>
          <p:cNvSpPr txBox="1"/>
          <p:nvPr/>
        </p:nvSpPr>
        <p:spPr>
          <a:xfrm rot="16200000">
            <a:off x="8084063" y="3897025"/>
            <a:ext cx="761747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Cancer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F2F8C68-1130-4C0B-B0DC-EC1472A33F65}"/>
              </a:ext>
            </a:extLst>
          </p:cNvPr>
          <p:cNvSpPr txBox="1"/>
          <p:nvPr/>
        </p:nvSpPr>
        <p:spPr>
          <a:xfrm rot="16200000">
            <a:off x="8545116" y="3633331"/>
            <a:ext cx="1289135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Heart disease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5669FDD-6459-48DE-A7C0-C8540D9825AA}"/>
              </a:ext>
            </a:extLst>
          </p:cNvPr>
          <p:cNvSpPr txBox="1"/>
          <p:nvPr/>
        </p:nvSpPr>
        <p:spPr>
          <a:xfrm rot="16200000">
            <a:off x="9555030" y="3926680"/>
            <a:ext cx="702436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Stroke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ECC75D2-C28C-46F4-8FD9-DEE2AD08B785}"/>
              </a:ext>
            </a:extLst>
          </p:cNvPr>
          <p:cNvSpPr txBox="1"/>
          <p:nvPr/>
        </p:nvSpPr>
        <p:spPr>
          <a:xfrm>
            <a:off x="10307992" y="3948670"/>
            <a:ext cx="837089" cy="43088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GB" sz="1100" dirty="0">
                <a:solidFill>
                  <a:schemeClr val="accent1"/>
                </a:solidFill>
              </a:rPr>
              <a:t>General</a:t>
            </a:r>
            <a:br>
              <a:rPr lang="en-GB" sz="1100" dirty="0">
                <a:solidFill>
                  <a:schemeClr val="accent1"/>
                </a:solidFill>
              </a:rPr>
            </a:br>
            <a:r>
              <a:rPr lang="en-GB" sz="1100" dirty="0">
                <a:solidFill>
                  <a:schemeClr val="accent1"/>
                </a:solidFill>
              </a:rPr>
              <a:t>population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D249843-D7F5-4A77-9F6B-816B184331D9}"/>
              </a:ext>
            </a:extLst>
          </p:cNvPr>
          <p:cNvSpPr txBox="1"/>
          <p:nvPr/>
        </p:nvSpPr>
        <p:spPr>
          <a:xfrm>
            <a:off x="6906454" y="3954170"/>
            <a:ext cx="354584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GB" sz="1200" dirty="0"/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4EB722-C83F-4DC3-B222-75620CAB0918}"/>
              </a:ext>
            </a:extLst>
          </p:cNvPr>
          <p:cNvSpPr txBox="1"/>
          <p:nvPr/>
        </p:nvSpPr>
        <p:spPr>
          <a:xfrm>
            <a:off x="6991413" y="4292557"/>
            <a:ext cx="269625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GB" sz="1200" dirty="0"/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2E3933-42F2-432F-91C4-04A7A6D78E47}"/>
              </a:ext>
            </a:extLst>
          </p:cNvPr>
          <p:cNvSpPr txBox="1"/>
          <p:nvPr/>
        </p:nvSpPr>
        <p:spPr>
          <a:xfrm>
            <a:off x="6906454" y="3615785"/>
            <a:ext cx="354584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GB" sz="1200" dirty="0"/>
              <a:t>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6CD0AEF-10B7-4365-B4AB-A3373D4B4F5B}"/>
              </a:ext>
            </a:extLst>
          </p:cNvPr>
          <p:cNvSpPr txBox="1"/>
          <p:nvPr/>
        </p:nvSpPr>
        <p:spPr>
          <a:xfrm>
            <a:off x="6906454" y="3277400"/>
            <a:ext cx="354584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GB" sz="1200"/>
              <a:t>30</a:t>
            </a:r>
            <a:endParaRPr lang="en-GB" sz="1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32F8D4F-7314-4BDB-9D39-1E99AAB69B95}"/>
              </a:ext>
            </a:extLst>
          </p:cNvPr>
          <p:cNvSpPr txBox="1"/>
          <p:nvPr/>
        </p:nvSpPr>
        <p:spPr>
          <a:xfrm>
            <a:off x="6906454" y="2939015"/>
            <a:ext cx="354584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GB" sz="1200" dirty="0"/>
              <a:t>40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E3EE988-E549-484A-9E18-CCF591D2FC9E}"/>
              </a:ext>
            </a:extLst>
          </p:cNvPr>
          <p:cNvSpPr txBox="1"/>
          <p:nvPr/>
        </p:nvSpPr>
        <p:spPr>
          <a:xfrm>
            <a:off x="6906454" y="2600630"/>
            <a:ext cx="354584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GB" sz="1200" dirty="0"/>
              <a:t>50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B1C263E-0BF1-435E-98BC-168AA0E89AF9}"/>
              </a:ext>
            </a:extLst>
          </p:cNvPr>
          <p:cNvSpPr txBox="1"/>
          <p:nvPr/>
        </p:nvSpPr>
        <p:spPr>
          <a:xfrm>
            <a:off x="6906454" y="2262245"/>
            <a:ext cx="354584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GB" sz="1200"/>
              <a:t>60</a:t>
            </a:r>
            <a:endParaRPr lang="en-GB" sz="12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EB11C95-1D98-4829-90AA-5C17FC7FFA2B}"/>
              </a:ext>
            </a:extLst>
          </p:cNvPr>
          <p:cNvSpPr txBox="1"/>
          <p:nvPr/>
        </p:nvSpPr>
        <p:spPr>
          <a:xfrm>
            <a:off x="6906454" y="1923860"/>
            <a:ext cx="354584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GB" sz="1200" dirty="0"/>
              <a:t>70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9021BF4-72E2-4A71-B94A-C717E85FFC7F}"/>
              </a:ext>
            </a:extLst>
          </p:cNvPr>
          <p:cNvSpPr txBox="1"/>
          <p:nvPr/>
        </p:nvSpPr>
        <p:spPr>
          <a:xfrm rot="16200000">
            <a:off x="5611221" y="3109425"/>
            <a:ext cx="2373734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GB" sz="1200" dirty="0"/>
              <a:t>Prevalence of depression (%)</a:t>
            </a:r>
          </a:p>
        </p:txBody>
      </p:sp>
    </p:spTree>
    <p:custDataLst/>
    <p:extLst>
      <p:ext uri="{BB962C8B-B14F-4D97-AF65-F5344CB8AC3E}">
        <p14:creationId xmlns:p14="http://schemas.microsoft.com/office/powerpoint/2010/main" val="770815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89</TotalTime>
  <Words>322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Prevalence of MDD in patients with chronic conditions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1535</cp:revision>
  <cp:lastPrinted>2018-08-16T09:06:48Z</cp:lastPrinted>
  <dcterms:created xsi:type="dcterms:W3CDTF">2017-01-23T14:24:15Z</dcterms:created>
  <dcterms:modified xsi:type="dcterms:W3CDTF">2022-02-23T08:32:43Z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</Properties>
</file>